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60" r:id="rId3"/>
    <p:sldId id="257" r:id="rId4"/>
    <p:sldId id="259" r:id="rId5"/>
    <p:sldId id="261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593" autoAdjust="0"/>
    <p:restoredTop sz="94660"/>
  </p:normalViewPr>
  <p:slideViewPr>
    <p:cSldViewPr snapToGrid="0">
      <p:cViewPr varScale="1">
        <p:scale>
          <a:sx n="89" d="100"/>
          <a:sy n="89" d="100"/>
        </p:scale>
        <p:origin x="66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0054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8043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6237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4624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8084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11/7/2020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4844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11/7/2020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902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11/7/2020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0873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11/7/2020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9136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11/7/2020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6937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11/7/2020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5410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11/7/2020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667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>
            <a:extLst>
              <a:ext uri="{FF2B5EF4-FFF2-40B4-BE49-F238E27FC236}">
                <a16:creationId xmlns:a16="http://schemas.microsoft.com/office/drawing/2014/main" id="{158B3569-73B2-4D05-8E95-886A6EE1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4ED03C-D419-4A26-B935-AD63EE6E57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45369" y="-99717"/>
            <a:ext cx="5504972" cy="3608086"/>
          </a:xfrm>
        </p:spPr>
        <p:txBody>
          <a:bodyPr anchor="b">
            <a:normAutofit/>
          </a:bodyPr>
          <a:lstStyle/>
          <a:p>
            <a:pPr algn="r"/>
            <a:r>
              <a:rPr lang="en-US" sz="3200" dirty="0">
                <a:solidFill>
                  <a:schemeClr val="bg1"/>
                </a:solidFill>
              </a:rPr>
              <a:t>Ricardo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Rendon</a:t>
            </a:r>
            <a:r>
              <a:rPr lang="en-US" sz="7200" dirty="0">
                <a:solidFill>
                  <a:schemeClr val="bg1"/>
                </a:solidFill>
              </a:rPr>
              <a:t>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997F3C-ABC7-4918-93C4-2BC75A17F8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396256"/>
            <a:ext cx="4076458" cy="990197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Project: Instagram-like app</a:t>
            </a:r>
          </a:p>
        </p:txBody>
      </p:sp>
      <p:pic>
        <p:nvPicPr>
          <p:cNvPr id="14" name="Picture 3" descr="A picture containing object, light, track, hanging&#10;&#10;Description automatically generated">
            <a:extLst>
              <a:ext uri="{FF2B5EF4-FFF2-40B4-BE49-F238E27FC236}">
                <a16:creationId xmlns:a16="http://schemas.microsoft.com/office/drawing/2014/main" id="{777FDB16-F588-4043-9C25-B6D9064F9D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alphaModFix amt="51000"/>
          </a:blip>
          <a:srcRect l="34101" r="10658"/>
          <a:stretch/>
        </p:blipFill>
        <p:spPr>
          <a:xfrm>
            <a:off x="5457027" y="10"/>
            <a:ext cx="6734973" cy="6857990"/>
          </a:xfrm>
          <a:prstGeom prst="rect">
            <a:avLst/>
          </a:prstGeom>
        </p:spPr>
      </p:pic>
      <p:sp>
        <p:nvSpPr>
          <p:cNvPr id="11" name="Graphic 17">
            <a:extLst>
              <a:ext uri="{FF2B5EF4-FFF2-40B4-BE49-F238E27FC236}">
                <a16:creationId xmlns:a16="http://schemas.microsoft.com/office/drawing/2014/main" id="{B71758F4-3F46-45DA-8AC5-4E508DA08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57736" y="815001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5">
            <a:extLst>
              <a:ext uri="{FF2B5EF4-FFF2-40B4-BE49-F238E27FC236}">
                <a16:creationId xmlns:a16="http://schemas.microsoft.com/office/drawing/2014/main" id="{8550FED7-7C32-42BB-98DB-30272A633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16516" y="104429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274341"/>
            <a:ext cx="11353800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9284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AFEFAE-7234-4B52-BB37-861B5E532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1116" y="192125"/>
            <a:ext cx="4395340" cy="1716255"/>
          </a:xfrm>
        </p:spPr>
        <p:txBody>
          <a:bodyPr anchor="b">
            <a:normAutofit/>
          </a:bodyPr>
          <a:lstStyle/>
          <a:p>
            <a:r>
              <a:rPr lang="en-US" sz="5400" dirty="0"/>
              <a:t>About the project: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app demostration (2)">
            <a:hlinkClick r:id="" action="ppaction://media"/>
            <a:extLst>
              <a:ext uri="{FF2B5EF4-FFF2-40B4-BE49-F238E27FC236}">
                <a16:creationId xmlns:a16="http://schemas.microsoft.com/office/drawing/2014/main" id="{E5A85E5E-0F40-42FF-8002-BC36740AC6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9142" y="754581"/>
            <a:ext cx="5221625" cy="522162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FCDEC7-C925-4D61-8007-D94DB05446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1425" y="1908380"/>
            <a:ext cx="4434721" cy="3710427"/>
          </a:xfrm>
        </p:spPr>
        <p:txBody>
          <a:bodyPr anchor="t">
            <a:normAutofit/>
          </a:bodyPr>
          <a:lstStyle/>
          <a:p>
            <a:r>
              <a:rPr lang="en-US" sz="1800" dirty="0"/>
              <a:t>Goal:</a:t>
            </a:r>
          </a:p>
          <a:p>
            <a:pPr lvl="1"/>
            <a:r>
              <a:rPr lang="en-US" sz="1800" dirty="0"/>
              <a:t>Create an app that looks like Instagram.</a:t>
            </a:r>
          </a:p>
          <a:p>
            <a:pPr marL="457200" lvl="1" indent="0">
              <a:buNone/>
            </a:pPr>
            <a:endParaRPr lang="en-US" sz="1800" dirty="0"/>
          </a:p>
          <a:p>
            <a:r>
              <a:rPr lang="en-US" sz="1800" dirty="0"/>
              <a:t>Tools:</a:t>
            </a:r>
          </a:p>
          <a:p>
            <a:pPr lvl="1"/>
            <a:r>
              <a:rPr lang="en-US" sz="1800" dirty="0"/>
              <a:t>JavaScript, React native, firebase.</a:t>
            </a:r>
          </a:p>
          <a:p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  <a:p>
            <a:pPr lvl="1"/>
            <a:endParaRPr lang="en-US" sz="1800" dirty="0"/>
          </a:p>
          <a:p>
            <a:pPr lvl="1"/>
            <a:endParaRPr lang="en-US" sz="1800" dirty="0"/>
          </a:p>
          <a:p>
            <a:pPr lvl="1"/>
            <a:endParaRPr lang="en-US" sz="1800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">
            <a:extLst>
              <a:ext uri="{FF2B5EF4-FFF2-40B4-BE49-F238E27FC236}">
                <a16:creationId xmlns:a16="http://schemas.microsoft.com/office/drawing/2014/main" id="{2C93B4E6-D275-4670-B274-3FCB8E5DF2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3509" y="4009938"/>
            <a:ext cx="4772645" cy="2655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2363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4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2C21137-469D-439A-9CAE-3CBF88A1851A}"/>
              </a:ext>
            </a:extLst>
          </p:cNvPr>
          <p:cNvSpPr txBox="1">
            <a:spLocks/>
          </p:cNvSpPr>
          <p:nvPr/>
        </p:nvSpPr>
        <p:spPr>
          <a:xfrm>
            <a:off x="890456" y="168883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Once my team and I finished coding the app I was in charged of the analytics.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DC4C3DF-4657-46C7-9685-03E9E71B87E7}"/>
              </a:ext>
            </a:extLst>
          </p:cNvPr>
          <p:cNvSpPr txBox="1">
            <a:spLocks/>
          </p:cNvSpPr>
          <p:nvPr/>
        </p:nvSpPr>
        <p:spPr>
          <a:xfrm>
            <a:off x="890457" y="4665963"/>
            <a:ext cx="11077575" cy="1009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In addition to coding the app as a group we tried to choose the best metrics to test if the app was doing well once it launched:</a:t>
            </a:r>
          </a:p>
          <a:p>
            <a:pPr lvl="1"/>
            <a:r>
              <a:rPr lang="en-US" sz="1800" dirty="0"/>
              <a:t>This part was very exciting which is the moment I got interested in market analytics.</a:t>
            </a:r>
          </a:p>
          <a:p>
            <a:pPr lvl="1"/>
            <a:endParaRPr lang="en-US" sz="1800" dirty="0"/>
          </a:p>
          <a:p>
            <a:pPr lvl="1"/>
            <a:endParaRPr lang="en-US" sz="18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2CE8666-3EA9-4AD7-8E98-68E774EE8E68}"/>
              </a:ext>
            </a:extLst>
          </p:cNvPr>
          <p:cNvSpPr txBox="1">
            <a:spLocks/>
          </p:cNvSpPr>
          <p:nvPr/>
        </p:nvSpPr>
        <p:spPr>
          <a:xfrm>
            <a:off x="890456" y="3684639"/>
            <a:ext cx="11077575" cy="12525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Performance of the app(KPI):</a:t>
            </a:r>
          </a:p>
        </p:txBody>
      </p:sp>
    </p:spTree>
    <p:extLst>
      <p:ext uri="{BB962C8B-B14F-4D97-AF65-F5344CB8AC3E}">
        <p14:creationId xmlns:p14="http://schemas.microsoft.com/office/powerpoint/2010/main" val="1381404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339CB4A-03FA-48A7-8B0B-40A036A51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146" y="1104504"/>
            <a:ext cx="11289834" cy="5753496"/>
          </a:xfrm>
        </p:spPr>
        <p:txBody>
          <a:bodyPr>
            <a:normAutofit fontScale="62500" lnSpcReduction="20000"/>
          </a:bodyPr>
          <a:lstStyle/>
          <a:p>
            <a:r>
              <a:rPr lang="en-US" sz="3100" dirty="0"/>
              <a:t>What about duration of the session?</a:t>
            </a:r>
          </a:p>
          <a:p>
            <a:pPr lvl="1"/>
            <a:r>
              <a:rPr lang="en-US" sz="2300" dirty="0"/>
              <a:t>But if the app loads slow, what if the internet connection is not the best</a:t>
            </a:r>
          </a:p>
          <a:p>
            <a:pPr marL="457200" lvl="1" indent="0">
              <a:buNone/>
            </a:pPr>
            <a:endParaRPr lang="en-US" sz="2300" dirty="0"/>
          </a:p>
          <a:p>
            <a:pPr marL="457200" lvl="1" indent="0">
              <a:buNone/>
            </a:pPr>
            <a:endParaRPr lang="en-US" sz="2300" dirty="0"/>
          </a:p>
          <a:p>
            <a:r>
              <a:rPr lang="en-US" sz="3100" dirty="0"/>
              <a:t>What about number of uninstalls?</a:t>
            </a:r>
          </a:p>
          <a:p>
            <a:pPr lvl="1"/>
            <a:r>
              <a:rPr lang="en-US" sz="2300" dirty="0"/>
              <a:t>Useful but why did they uninstall it?</a:t>
            </a:r>
          </a:p>
          <a:p>
            <a:pPr marL="457200" lvl="1" indent="0">
              <a:buNone/>
            </a:pPr>
            <a:endParaRPr lang="en-US" sz="2300" dirty="0"/>
          </a:p>
          <a:p>
            <a:pPr marL="457200" lvl="1" indent="0">
              <a:buNone/>
            </a:pPr>
            <a:endParaRPr lang="en-US" sz="2300" dirty="0"/>
          </a:p>
          <a:p>
            <a:r>
              <a:rPr lang="en-US" sz="3100" dirty="0"/>
              <a:t>What about numbers of new users?</a:t>
            </a:r>
          </a:p>
          <a:p>
            <a:pPr lvl="1"/>
            <a:r>
              <a:rPr lang="en-US" sz="2300" dirty="0"/>
              <a:t>But what if these only sign up but never use it</a:t>
            </a:r>
          </a:p>
          <a:p>
            <a:pPr lvl="2"/>
            <a:r>
              <a:rPr lang="en-US" sz="1800" dirty="0"/>
              <a:t>Then let's go with active users, but what if these are active but not generating content(posts)</a:t>
            </a:r>
          </a:p>
          <a:p>
            <a:pPr lvl="2"/>
            <a:endParaRPr lang="en-US" sz="1800" dirty="0"/>
          </a:p>
          <a:p>
            <a:pPr lvl="2"/>
            <a:endParaRPr lang="en-US" sz="1800" dirty="0"/>
          </a:p>
          <a:p>
            <a:pPr lvl="2"/>
            <a:endParaRPr lang="en-US" sz="1800" dirty="0"/>
          </a:p>
          <a:p>
            <a:pPr marL="914400" lvl="2" indent="0">
              <a:buNone/>
            </a:pPr>
            <a:endParaRPr lang="en-US" sz="1800" dirty="0"/>
          </a:p>
          <a:p>
            <a:r>
              <a:rPr lang="en-US" sz="3100" i="1" dirty="0"/>
              <a:t>After discussing we decided on:</a:t>
            </a:r>
          </a:p>
          <a:p>
            <a:pPr lvl="1"/>
            <a:r>
              <a:rPr lang="en-US" sz="2100" dirty="0"/>
              <a:t>New unique users,      Retention rate, median post per account,    session length, </a:t>
            </a:r>
            <a:r>
              <a:rPr lang="en-US" sz="2300" dirty="0">
                <a:solidFill>
                  <a:srgbClr val="222222"/>
                </a:solidFill>
                <a:latin typeface="Univers (Body)"/>
              </a:rPr>
              <a:t>d</a:t>
            </a:r>
            <a:r>
              <a:rPr lang="en-US" sz="2300" i="0" dirty="0">
                <a:solidFill>
                  <a:srgbClr val="222222"/>
                </a:solidFill>
                <a:effectLst/>
                <a:latin typeface="Univers (Body)"/>
              </a:rPr>
              <a:t>aily </a:t>
            </a:r>
            <a:r>
              <a:rPr lang="en-US" sz="2300" dirty="0">
                <a:solidFill>
                  <a:srgbClr val="222222"/>
                </a:solidFill>
                <a:latin typeface="Univers (Body)"/>
              </a:rPr>
              <a:t>a</a:t>
            </a:r>
            <a:r>
              <a:rPr lang="en-US" sz="2300" i="0" dirty="0">
                <a:solidFill>
                  <a:srgbClr val="222222"/>
                </a:solidFill>
                <a:effectLst/>
                <a:latin typeface="Univers (Body)"/>
              </a:rPr>
              <a:t>ctive </a:t>
            </a:r>
            <a:r>
              <a:rPr lang="en-US" sz="2300" dirty="0">
                <a:solidFill>
                  <a:srgbClr val="222222"/>
                </a:solidFill>
                <a:latin typeface="Univers (Body)"/>
              </a:rPr>
              <a:t>u</a:t>
            </a:r>
            <a:r>
              <a:rPr lang="en-US" sz="2300" i="0" dirty="0">
                <a:solidFill>
                  <a:srgbClr val="222222"/>
                </a:solidFill>
                <a:effectLst/>
                <a:latin typeface="Univers (Body)"/>
              </a:rPr>
              <a:t>sers</a:t>
            </a:r>
            <a:r>
              <a:rPr lang="en-US" sz="3400" dirty="0">
                <a:latin typeface="Univers (Body)"/>
              </a:rPr>
              <a:t> </a:t>
            </a:r>
            <a:r>
              <a:rPr lang="en-US" sz="2100" dirty="0"/>
              <a:t>  and        crashes, app load time</a:t>
            </a:r>
          </a:p>
          <a:p>
            <a:pPr marL="457200" lvl="1" indent="0">
              <a:buNone/>
            </a:pPr>
            <a:r>
              <a:rPr lang="en-US" sz="2100" dirty="0"/>
              <a:t>     (growth)		(type of growth)	                             (stimulating)                                 (something wrong with the code)</a:t>
            </a:r>
          </a:p>
          <a:p>
            <a:pPr marL="457200" lvl="1" indent="0">
              <a:buNone/>
            </a:pPr>
            <a:endParaRPr lang="en-US" sz="2100" dirty="0"/>
          </a:p>
          <a:p>
            <a:pPr marL="457200" lvl="1" indent="0">
              <a:buNone/>
            </a:pPr>
            <a:endParaRPr lang="en-US" sz="2300" dirty="0"/>
          </a:p>
          <a:p>
            <a:pPr marL="457200" lvl="1" indent="0">
              <a:buNone/>
            </a:pPr>
            <a:r>
              <a:rPr lang="en-US" sz="2300" dirty="0"/>
              <a:t>Choosing these metrics(combination) will help us understand what was going on with our app:</a:t>
            </a:r>
          </a:p>
          <a:p>
            <a:pPr marL="457200" lvl="1" indent="0">
              <a:buNone/>
            </a:pPr>
            <a:r>
              <a:rPr lang="en-US" sz="2300" dirty="0"/>
              <a:t>	-Lower retention rate and more crashes, everything else stays the same = check code</a:t>
            </a:r>
          </a:p>
          <a:p>
            <a:pPr marL="457200" lvl="1" indent="0">
              <a:buNone/>
            </a:pPr>
            <a:r>
              <a:rPr lang="en-US" sz="2300" dirty="0"/>
              <a:t>	-Higher retention rate, lower avrg post per acc, everything else same= growing but not a healthy growth</a:t>
            </a:r>
          </a:p>
          <a:p>
            <a:pPr marL="457200" lvl="1" indent="0">
              <a:buNone/>
            </a:pPr>
            <a:r>
              <a:rPr lang="en-US" sz="2300" dirty="0"/>
              <a:t>	</a:t>
            </a:r>
          </a:p>
          <a:p>
            <a:pPr marL="457200" lvl="1" indent="0">
              <a:buNone/>
            </a:pPr>
            <a:endParaRPr lang="en-US" sz="2300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BCC69C2-587C-4316-81D5-19D79135F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121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Choosing the best metrics:</a:t>
            </a:r>
          </a:p>
        </p:txBody>
      </p:sp>
      <p:pic>
        <p:nvPicPr>
          <p:cNvPr id="1026" name="Picture 2" descr="Woman math Memes">
            <a:extLst>
              <a:ext uri="{FF2B5EF4-FFF2-40B4-BE49-F238E27FC236}">
                <a16:creationId xmlns:a16="http://schemas.microsoft.com/office/drawing/2014/main" id="{A46E3AED-0BCE-476B-B69B-24BEDB3D1B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6972" y="5343723"/>
            <a:ext cx="1477861" cy="1477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at is a KPI? Definition, Best-Practices, and Examples">
            <a:extLst>
              <a:ext uri="{FF2B5EF4-FFF2-40B4-BE49-F238E27FC236}">
                <a16:creationId xmlns:a16="http://schemas.microsoft.com/office/drawing/2014/main" id="{03728143-9F5C-4796-921B-B572703C4E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2471" y="557691"/>
            <a:ext cx="4015880" cy="224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5021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AC20C-811E-414B-B001-C3FED8CF5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5037" y="2766218"/>
            <a:ext cx="10515600" cy="1325563"/>
          </a:xfrm>
        </p:spPr>
        <p:txBody>
          <a:bodyPr/>
          <a:lstStyle/>
          <a:p>
            <a:r>
              <a:rPr lang="en-US" dirty="0"/>
              <a:t>Disagreements </a:t>
            </a:r>
          </a:p>
        </p:txBody>
      </p:sp>
    </p:spTree>
    <p:extLst>
      <p:ext uri="{BB962C8B-B14F-4D97-AF65-F5344CB8AC3E}">
        <p14:creationId xmlns:p14="http://schemas.microsoft.com/office/powerpoint/2010/main" val="3303192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E256D-B0FD-4D29-A9CB-3F140615A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5829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A/B Testing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40863BF-988D-4663-9637-60C091F4E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6508" y="2338919"/>
            <a:ext cx="4013200" cy="4354499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B8D8174-A49E-4EA1-A4FB-F4F6A6230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651" y="4321396"/>
            <a:ext cx="6835005" cy="2389030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Unfortunately, I did not have the money, time, users or even the completed app to be able to get a sample to run this test.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US" sz="1800" dirty="0"/>
              <a:t>Let's get ready: code and explanation of the math :</a:t>
            </a:r>
          </a:p>
          <a:p>
            <a:pPr lvl="1"/>
            <a:r>
              <a:rPr lang="en-US" sz="1400" dirty="0"/>
              <a:t>Test if it works: Created two randomized data sets, each one with its respective pre-set conversion rate and prepared the code to be able to run A/B test in find if there is a difference between these two conversion rates.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29B6046-6925-4D11-93E1-BE98B1F08B8D}"/>
              </a:ext>
            </a:extLst>
          </p:cNvPr>
          <p:cNvSpPr txBox="1">
            <a:spLocks/>
          </p:cNvSpPr>
          <p:nvPr/>
        </p:nvSpPr>
        <p:spPr>
          <a:xfrm>
            <a:off x="676274" y="-31220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What happened?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DF05E3E-8D92-404B-88C8-D6F20E2171BC}"/>
              </a:ext>
            </a:extLst>
          </p:cNvPr>
          <p:cNvSpPr txBox="1">
            <a:spLocks/>
          </p:cNvSpPr>
          <p:nvPr/>
        </p:nvSpPr>
        <p:spPr>
          <a:xfrm>
            <a:off x="1281113" y="884214"/>
            <a:ext cx="6765067" cy="8501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 wanted the main screen to say “Hello” once someone downloaded and opened the app.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My teammates wanted something more formal “Welcome”.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9FE0076-D075-409C-9000-506E2BE898B4}"/>
              </a:ext>
            </a:extLst>
          </p:cNvPr>
          <p:cNvSpPr txBox="1">
            <a:spLocks/>
          </p:cNvSpPr>
          <p:nvPr/>
        </p:nvSpPr>
        <p:spPr>
          <a:xfrm>
            <a:off x="657226" y="217885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What did I do?</a:t>
            </a:r>
          </a:p>
          <a:p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634C9CA-D84A-46E0-8DB3-DFDC032E9B48}"/>
              </a:ext>
            </a:extLst>
          </p:cNvPr>
          <p:cNvSpPr txBox="1">
            <a:spLocks/>
          </p:cNvSpPr>
          <p:nvPr/>
        </p:nvSpPr>
        <p:spPr>
          <a:xfrm>
            <a:off x="1371600" y="2752532"/>
            <a:ext cx="9982200" cy="8501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Found a way to solve this situation by using data.</a:t>
            </a:r>
          </a:p>
        </p:txBody>
      </p:sp>
      <p:pic>
        <p:nvPicPr>
          <p:cNvPr id="12" name="Picture 2" descr="9 Online Student Engagement Strategies for Discussion Forums - Higher Ed :  Wiley Education Services">
            <a:extLst>
              <a:ext uri="{FF2B5EF4-FFF2-40B4-BE49-F238E27FC236}">
                <a16:creationId xmlns:a16="http://schemas.microsoft.com/office/drawing/2014/main" id="{A6EE90E3-C60B-433B-8025-13EC2E6DEA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8738" y="83900"/>
            <a:ext cx="2300405" cy="1858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Sloution - 10 free HQ online Puzzle Games on Newcastlebeach 2020!">
            <a:extLst>
              <a:ext uri="{FF2B5EF4-FFF2-40B4-BE49-F238E27FC236}">
                <a16:creationId xmlns:a16="http://schemas.microsoft.com/office/drawing/2014/main" id="{674C286F-9A2A-4DC7-B115-6DEE65FCFF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8412" y="1672375"/>
            <a:ext cx="2125628" cy="1414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0250143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Office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15180</TotalTime>
  <Words>426</Words>
  <Application>Microsoft Office PowerPoint</Application>
  <PresentationFormat>Widescreen</PresentationFormat>
  <Paragraphs>51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Univers</vt:lpstr>
      <vt:lpstr>Univers (Body)</vt:lpstr>
      <vt:lpstr>GradientVTI</vt:lpstr>
      <vt:lpstr>Ricardo Rendon </vt:lpstr>
      <vt:lpstr>About the project:</vt:lpstr>
      <vt:lpstr>PowerPoint Presentation</vt:lpstr>
      <vt:lpstr>Choosing the best metrics:</vt:lpstr>
      <vt:lpstr>Disagreements </vt:lpstr>
      <vt:lpstr>A/B Testing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Ricardo Rendon</dc:title>
  <dc:creator>Ricardo Rendon Reynoso</dc:creator>
  <cp:lastModifiedBy>Ricardo Rendon Reynoso</cp:lastModifiedBy>
  <cp:revision>2</cp:revision>
  <dcterms:created xsi:type="dcterms:W3CDTF">2020-09-27T01:59:27Z</dcterms:created>
  <dcterms:modified xsi:type="dcterms:W3CDTF">2020-11-07T17:05:38Z</dcterms:modified>
</cp:coreProperties>
</file>

<file path=docProps/thumbnail.jpeg>
</file>